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6" r:id="rId7"/>
    <p:sldId id="267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5732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7462" y="404664"/>
            <a:ext cx="60509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</a:p>
          <a:p>
            <a:pPr algn="ctr" eaLnBrk="0" hangingPunct="0"/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округа Королев Московской области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«Детский сад  комбинированного вида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№ 44 «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Журавушка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 eaLnBrk="0" hangingPunct="0"/>
            <a:endParaRPr lang="ru-RU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13338"/>
            <a:ext cx="8064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Губернаторская премия «Наше Подмосковье»   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Номинация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«Больше, чем профессия»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Семейный клуб  «Будь здоров , малыш!»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2016г.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" y="-78018"/>
            <a:ext cx="9144000" cy="69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0"/>
            <a:ext cx="59766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«</a:t>
            </a:r>
            <a:r>
              <a:rPr lang="ru-RU" sz="2800" b="1" dirty="0">
                <a:latin typeface="Monotype Corsiva" panose="03010101010201010101" pitchFamily="66" charset="0"/>
              </a:rPr>
              <a:t>У самовара я и моя мама»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" y="4165572"/>
            <a:ext cx="42926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2" y="4294371"/>
            <a:ext cx="35718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7" y="1807647"/>
            <a:ext cx="2735015" cy="204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0" r="7038" b="5328"/>
          <a:stretch/>
        </p:blipFill>
        <p:spPr bwMode="auto">
          <a:xfrm>
            <a:off x="6012160" y="1936917"/>
            <a:ext cx="2974094" cy="1991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E:\фото семейного клуба гр.11\фото первого занятия\DSC026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18877" y="1290177"/>
            <a:ext cx="2426970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E:\фото семейного клуба гр.11\фото первого занятия\DSC0258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t="23568" r="17698" b="21888"/>
          <a:stretch/>
        </p:blipFill>
        <p:spPr bwMode="auto">
          <a:xfrm>
            <a:off x="393347" y="227981"/>
            <a:ext cx="2110378" cy="180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E:\фото семейного клуба гр.11\фото первого занятия\DSC0257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r="24657"/>
          <a:stretch/>
        </p:blipFill>
        <p:spPr bwMode="auto">
          <a:xfrm flipH="1">
            <a:off x="7236296" y="104165"/>
            <a:ext cx="1267941" cy="1703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8618" y="3806008"/>
            <a:ext cx="484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Поход в театр юного зрителя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69" y="328420"/>
            <a:ext cx="804573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Название проекта:</a:t>
            </a:r>
            <a:r>
              <a:rPr lang="ru-RU" dirty="0" smtClean="0"/>
              <a:t>  Семейный клуб «Будь здоров, малыш!»</a:t>
            </a:r>
            <a:endParaRPr lang="ru-RU" dirty="0"/>
          </a:p>
          <a:p>
            <a:r>
              <a:rPr lang="ru-RU" b="1" dirty="0" smtClean="0"/>
              <a:t>Вид проекта: </a:t>
            </a:r>
            <a:r>
              <a:rPr lang="ru-RU" dirty="0" smtClean="0"/>
              <a:t>Коллективно- творческий</a:t>
            </a:r>
          </a:p>
          <a:p>
            <a:r>
              <a:rPr lang="ru-RU" b="1" dirty="0" smtClean="0"/>
              <a:t>Продолжительность: </a:t>
            </a:r>
            <a:r>
              <a:rPr lang="ru-RU" dirty="0" smtClean="0"/>
              <a:t>бессрочный (начало проекта 2009 год)</a:t>
            </a:r>
          </a:p>
          <a:p>
            <a:r>
              <a:rPr lang="ru-RU" b="1" dirty="0" smtClean="0"/>
              <a:t>Авторы проекта: </a:t>
            </a:r>
            <a:r>
              <a:rPr lang="ru-RU" dirty="0" smtClean="0"/>
              <a:t>воспитатели группы №11 : </a:t>
            </a:r>
            <a:r>
              <a:rPr lang="ru-RU" dirty="0" err="1" smtClean="0"/>
              <a:t>Володченкова</a:t>
            </a:r>
            <a:r>
              <a:rPr lang="ru-RU" dirty="0" smtClean="0"/>
              <a:t> Н. А., Королёва А.А., музыкальный руководитель Бобровникова Л.И., педагог-психолог Сорокина О.А., инструктор по физической культуре Киселёва Е.В. </a:t>
            </a:r>
          </a:p>
          <a:p>
            <a:r>
              <a:rPr lang="ru-RU" dirty="0" smtClean="0"/>
              <a:t>Руководитель проекта: воспитатель </a:t>
            </a:r>
            <a:r>
              <a:rPr lang="ru-RU" dirty="0" err="1" smtClean="0"/>
              <a:t>Володченкова</a:t>
            </a:r>
            <a:r>
              <a:rPr lang="ru-RU" dirty="0" smtClean="0"/>
              <a:t> Н.А.</a:t>
            </a:r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Воспитанники группы №11 «Кораблик» , семьи воспитанников, педагоги.</a:t>
            </a:r>
          </a:p>
          <a:p>
            <a:r>
              <a:rPr lang="ru-RU" b="1" dirty="0" smtClean="0"/>
              <a:t>Актуальность: </a:t>
            </a:r>
            <a:r>
              <a:rPr lang="ru-RU" dirty="0" smtClean="0"/>
              <a:t>Проблема взаимодействия дошкольного учреждения с семьёй на сегодняшний день остаётся актуальной. Приобретает порой обострённый характер. Сложности в отношениях между семьями и образовательными учреждениями могут быть связаны, например, с несовпадением взаимных ожиданий, с имеющим иногда место недоверием родителей к воспитателям. Непонимание между семьёй и детским садом всей тяжестью ложится на ребенка. И мы, педагоги, очень часто испытываем большие трудности в общении с родителями по причине выбора формы взаимодействия. На сегодняшний день существует немало форм взаимодействия семьи  и педагога. Поэтому нам, педагогам, необходимо организовывать такие виды мероприятий с родителями, чтобы они были интересны. Мы в нашем детском саду используем нетрадиционные формы работы с родителями. Одна из них создание семейного клуба.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/>
              <a:t>Установление доверительных отношений между детьми, родителями, воспитателями, объединение их в одну команду, воспитание потребности делиться друг с </a:t>
            </a:r>
            <a:r>
              <a:rPr lang="ru-RU" dirty="0"/>
              <a:t>д</a:t>
            </a:r>
            <a:r>
              <a:rPr lang="ru-RU" dirty="0" smtClean="0"/>
              <a:t>ругом </a:t>
            </a:r>
            <a:r>
              <a:rPr lang="ru-RU" dirty="0"/>
              <a:t>своими проблемами и решать их совместно, радоваться удачам и успехам каждого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/>
              <a:t>педагогической культуры родителей, изучение и обобщение лучшего опыта семейного воспитания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Создать действующую модель сотрудничества с семьями </a:t>
            </a:r>
            <a:r>
              <a:rPr lang="ru-RU" dirty="0" smtClean="0"/>
              <a:t>воспитанников, </a:t>
            </a:r>
            <a:r>
              <a:rPr lang="ru-RU" dirty="0"/>
              <a:t>которая включает в себя интерактивные формы взаимодействия с семьей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Развивать творческие способности детей и родителей в совместной деятельности.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Приобщение </a:t>
            </a:r>
            <a:r>
              <a:rPr lang="ru-RU" dirty="0"/>
              <a:t>родителей к участию в жизни группы и детского </a:t>
            </a:r>
            <a:r>
              <a:rPr lang="ru-RU" dirty="0" smtClean="0"/>
              <a:t>сада.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Установление </a:t>
            </a:r>
            <a:r>
              <a:rPr lang="ru-RU" dirty="0"/>
              <a:t>контакта с семьей, оказание помощи родителям в преодолении барьера недоверия к дошкольному </a:t>
            </a:r>
            <a:r>
              <a:rPr lang="ru-RU" dirty="0" smtClean="0"/>
              <a:t>учреждению.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Согласно </a:t>
            </a:r>
            <a:r>
              <a:rPr lang="ru-RU" dirty="0"/>
              <a:t>ФГОС, обеспечить психолого-педагогическую поддержку семьи и повышения компетентности родителей в вопросах развития и образования, охраны и укрепления здоровья детей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630" y="659011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Этапы реализации проекта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i="1" dirty="0" smtClean="0"/>
              <a:t>Подготовительный </a:t>
            </a:r>
            <a:r>
              <a:rPr lang="ru-RU" sz="2400" i="1" dirty="0" smtClean="0"/>
              <a:t>этап: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Создание условий для организации семейного клуба;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Разработка Положения о клубе: распределение обязанностей специалистов;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Деятельность по планированию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Информирование родителей о работе клуба;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Изучение особенностей потребности семей.</a:t>
            </a:r>
          </a:p>
          <a:p>
            <a:r>
              <a:rPr lang="ru-RU" sz="2400" i="1" dirty="0" smtClean="0"/>
              <a:t>Основной этап: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плана мероприятий и их проведения;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плана взаимодействия участников проекта </a:t>
            </a:r>
          </a:p>
          <a:p>
            <a:r>
              <a:rPr lang="ru-RU" sz="2400" i="1" dirty="0" smtClean="0"/>
              <a:t>Контрольный этап:</a:t>
            </a:r>
          </a:p>
          <a:p>
            <a:r>
              <a:rPr lang="ru-RU" dirty="0" smtClean="0"/>
              <a:t>Показателями эффективности работы семейного клуба являются: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Снижение конфликтности в работе педагогов и родителей;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посещаемости мероприятий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Более высокая активность родителей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-образовательном процессе;</a:t>
            </a:r>
          </a:p>
        </p:txBody>
      </p:sp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" y="103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570" y="3224447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Дети, в свою очередь, видят маму и папу в </a:t>
            </a:r>
            <a:endParaRPr lang="ru-RU" sz="2000" dirty="0" smtClean="0"/>
          </a:p>
          <a:p>
            <a:r>
              <a:rPr lang="ru-RU" sz="2000" dirty="0" smtClean="0"/>
              <a:t>детском </a:t>
            </a:r>
            <a:r>
              <a:rPr lang="ru-RU" sz="2000" dirty="0" smtClean="0"/>
              <a:t>саду </a:t>
            </a:r>
            <a:r>
              <a:rPr lang="ru-RU" sz="2000" dirty="0" smtClean="0"/>
              <a:t>н</a:t>
            </a:r>
            <a:r>
              <a:rPr lang="ru-RU" sz="2000" dirty="0" smtClean="0"/>
              <a:t>е </a:t>
            </a:r>
            <a:r>
              <a:rPr lang="ru-RU" sz="2000" dirty="0" smtClean="0"/>
              <a:t>напряженными гостями, а </a:t>
            </a:r>
            <a:endParaRPr lang="ru-RU" sz="2000" dirty="0" smtClean="0"/>
          </a:p>
          <a:p>
            <a:r>
              <a:rPr lang="ru-RU" sz="2000" smtClean="0"/>
              <a:t>непосредственными участниками</a:t>
            </a:r>
            <a:r>
              <a:rPr lang="ru-RU" sz="2000" dirty="0" smtClean="0"/>
              <a:t>, видят доверительное общение воспитателей и </a:t>
            </a:r>
            <a:r>
              <a:rPr lang="ru-RU" sz="2000" smtClean="0"/>
              <a:t>членов </a:t>
            </a:r>
            <a:r>
              <a:rPr lang="ru-RU" sz="2000" smtClean="0"/>
              <a:t>своей </a:t>
            </a:r>
            <a:r>
              <a:rPr lang="ru-RU" sz="2000" dirty="0" smtClean="0"/>
              <a:t>семьи, видят их улыбки и в сознании малыша возникает позитивная связь между семьёй и детским садом, растёт уважение и доверие к педагогам, а авторитет педагога повышается.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Ожидаемый результат</a:t>
            </a:r>
            <a:r>
              <a:rPr lang="ru-RU" sz="2400" b="1" dirty="0" smtClean="0"/>
              <a:t>:</a:t>
            </a:r>
          </a:p>
          <a:p>
            <a:endParaRPr lang="ru-RU" b="1" dirty="0"/>
          </a:p>
          <a:p>
            <a:r>
              <a:rPr lang="ru-RU" sz="2000" dirty="0"/>
              <a:t>Работа семейного клуба показала положительные результаты. Все наши мероприятия сплачивают родителей, детей и педагогов. Мы узнаём больше друг о друге, находим себе друзей, появляются общие интересы и дела. Родители охотнее идут на сотрудничество и взаимопомощь, что является неотъемлемой частью образовательного процесса.</a:t>
            </a:r>
          </a:p>
        </p:txBody>
      </p:sp>
      <p:pic>
        <p:nvPicPr>
          <p:cNvPr id="7" name="Рисунок 6" descr="E:\фото семейного клуба гр.11\фото первого занятия\DSC026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8782" y="657345"/>
            <a:ext cx="3455074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73" y="0"/>
            <a:ext cx="9245147" cy="693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Совместные музыкально-физкультурные мероприятия</a:t>
            </a:r>
          </a:p>
        </p:txBody>
      </p:sp>
      <p:pic>
        <p:nvPicPr>
          <p:cNvPr id="6" name="Рисунок 5" descr="E:\фото гр. №7 семейный клуб\наташа\фото сад\IMGA00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r="17908" b="-1200"/>
          <a:stretch/>
        </p:blipFill>
        <p:spPr bwMode="auto">
          <a:xfrm>
            <a:off x="308855" y="4305409"/>
            <a:ext cx="2166331" cy="231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E:\фото гр. №7 семейный клуб\наташа\фото сад\IMGA09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0305"/>
            <a:ext cx="2638839" cy="2505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E:\фото гр. №7 семейный клуб\наташа\фото сад\IMGA00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91" y="1924298"/>
            <a:ext cx="2214657" cy="204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r="11166"/>
          <a:stretch/>
        </p:blipFill>
        <p:spPr bwMode="auto">
          <a:xfrm>
            <a:off x="5982394" y="4157670"/>
            <a:ext cx="2783234" cy="277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79" y="650305"/>
            <a:ext cx="2335505" cy="20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92945"/>
            <a:ext cx="3354610" cy="324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0" y="-126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512" y="188640"/>
            <a:ext cx="8461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latin typeface="Monotype Corsiva" panose="03010101010201010101" pitchFamily="66" charset="0"/>
              </a:rPr>
              <a:t>Ш</a:t>
            </a:r>
            <a:r>
              <a:rPr lang="ru-RU" sz="3200" b="1" dirty="0" smtClean="0">
                <a:latin typeface="Monotype Corsiva" panose="03010101010201010101" pitchFamily="66" charset="0"/>
              </a:rPr>
              <a:t>ирокая масленица»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E:\фото семейного клуба гр.11\масленица сем. клуб\DSC029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/>
          <a:stretch/>
        </p:blipFill>
        <p:spPr bwMode="auto">
          <a:xfrm>
            <a:off x="3317449" y="807694"/>
            <a:ext cx="2759294" cy="155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E:\фото семейного клуба гр.11\масленица сем. клуб\DSC029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65" y="565933"/>
            <a:ext cx="2617823" cy="1843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E:\фото семейного клуба гр.11\масленица сем. клуб\DSC029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7" y="293762"/>
            <a:ext cx="2577394" cy="2036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E:\фото семейного клуба гр.11\масленица сем. клуб\DSC029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61" y="4664339"/>
            <a:ext cx="1958061" cy="1970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E:\фото семейного клуба гр.11\масленица сем. клуб\DSC0297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7509" r="30528" b="16835"/>
          <a:stretch/>
        </p:blipFill>
        <p:spPr bwMode="auto">
          <a:xfrm>
            <a:off x="7314947" y="3965358"/>
            <a:ext cx="1342986" cy="1397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E:\фото семейного клуба гр.11\масленица сем. клуб\DSC0301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r="16136"/>
          <a:stretch/>
        </p:blipFill>
        <p:spPr bwMode="auto">
          <a:xfrm>
            <a:off x="4579550" y="4751169"/>
            <a:ext cx="2271166" cy="1884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E:\фото семейного клуба гр.11\масленица сем. клуб\DSC0302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0"/>
          <a:stretch/>
        </p:blipFill>
        <p:spPr bwMode="auto">
          <a:xfrm>
            <a:off x="7347991" y="2510659"/>
            <a:ext cx="1565818" cy="1409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E:\фото семейного клуба гр.11\масленица сем. клуб\DSC0303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3955"/>
            <a:ext cx="1532731" cy="1305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E:\фото семейного клуба гр.11\масленица сем. клуб\DSC0304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27661"/>
            <a:ext cx="1768431" cy="1465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E:\фото семейного клуба гр.11\масленица сем. клуб\DSC0305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45" y="5437192"/>
            <a:ext cx="1598295" cy="119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E:\фото семейного клуба гр.11\масленица сем. клуб\DSC0293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1" y="1898450"/>
            <a:ext cx="2015987" cy="139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E:\фото семейного клуба гр.11\масленица сем. клуб\DSC02995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15" y="2596384"/>
            <a:ext cx="2927067" cy="1876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E:\фото семейного клуба гр.11\масленица сем. клуб\DSC02997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66" y="2527100"/>
            <a:ext cx="3275215" cy="207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6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Monotype Corsiva" panose="03010101010201010101" pitchFamily="66" charset="0"/>
              </a:rPr>
              <a:t>«Шляпный </a:t>
            </a:r>
            <a:r>
              <a:rPr lang="ru-RU" sz="3600" b="1" i="1" dirty="0">
                <a:latin typeface="Monotype Corsiva" panose="03010101010201010101" pitchFamily="66" charset="0"/>
              </a:rPr>
              <a:t>турнир</a:t>
            </a:r>
            <a:r>
              <a:rPr lang="ru-RU" sz="3600" b="1" i="1" dirty="0" smtClean="0">
                <a:latin typeface="Monotype Corsiva" panose="03010101010201010101" pitchFamily="66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 descr="E:\фото семейного клуба гр.11\семейный клуб-шляпный турнир\DSC038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5864" b="12746"/>
          <a:stretch/>
        </p:blipFill>
        <p:spPr bwMode="auto">
          <a:xfrm>
            <a:off x="3104419" y="658167"/>
            <a:ext cx="2519838" cy="1750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семейного клуба гр.11\семейный клуб-шляпный турнир\DSC037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36" y="2534753"/>
            <a:ext cx="2592288" cy="1917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E:\фото семейного клуба гр.11\семейный клуб-шляпный турнир\DSC0377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 r="10139" b="16279"/>
          <a:stretch/>
        </p:blipFill>
        <p:spPr bwMode="auto">
          <a:xfrm>
            <a:off x="5856652" y="4719760"/>
            <a:ext cx="302086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ото семейного клуба гр.11\семейный клуб-шляпный турнир\DSC0377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r="15407" b="11628"/>
          <a:stretch/>
        </p:blipFill>
        <p:spPr bwMode="auto">
          <a:xfrm>
            <a:off x="107504" y="4924721"/>
            <a:ext cx="2379881" cy="1739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семейного клуба гр.11\семейный клуб-шляпный турнир\DSC0377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7857" r="14213" b="17856"/>
          <a:stretch/>
        </p:blipFill>
        <p:spPr bwMode="auto">
          <a:xfrm>
            <a:off x="2860531" y="2484324"/>
            <a:ext cx="3092531" cy="2483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 семейного клуба гр.11\семейный клуб-шляпный турнир\DSC0382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19464" r="2492" b="14859"/>
          <a:stretch/>
        </p:blipFill>
        <p:spPr bwMode="auto">
          <a:xfrm>
            <a:off x="142119" y="2924985"/>
            <a:ext cx="2428772" cy="158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E:\фото семейного клуба гр.11\семейный клуб-шляпный турнир\DSC0384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31" y="477728"/>
            <a:ext cx="2313667" cy="1651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E:\фото семейного клуба гр.11\семейный клуб-шляпный турнир\DSC0385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0" y="751819"/>
            <a:ext cx="2340260" cy="173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E:\фото семейного клуба гр.11\семейный клуб-шляпный турнир\DSC0385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19" y="5037321"/>
            <a:ext cx="2342090" cy="174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Мастер класс «Родители для детей»</a:t>
            </a:r>
            <a:r>
              <a:rPr lang="ru-RU" sz="2800" dirty="0"/>
              <a:t> </a:t>
            </a:r>
          </a:p>
        </p:txBody>
      </p:sp>
      <p:pic>
        <p:nvPicPr>
          <p:cNvPr id="6" name="Рисунок 5" descr="E:\фото гр. №7 семейный клуб\наташа\семейный клуб\IMGA07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/>
          <a:stretch/>
        </p:blipFill>
        <p:spPr bwMode="auto">
          <a:xfrm>
            <a:off x="5953054" y="766909"/>
            <a:ext cx="3024336" cy="211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90" y="4787108"/>
            <a:ext cx="2458998" cy="1818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46" y="4656174"/>
            <a:ext cx="2650599" cy="1949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6909"/>
            <a:ext cx="2637814" cy="1960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4"/>
          <a:stretch/>
        </p:blipFill>
        <p:spPr bwMode="auto">
          <a:xfrm>
            <a:off x="6397371" y="3140968"/>
            <a:ext cx="2347556" cy="138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0" y="666290"/>
            <a:ext cx="274063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E:\фото гр. №7 семейный клуб\под 7. Космос\IMG_208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4242" b="8754"/>
          <a:stretch/>
        </p:blipFill>
        <p:spPr bwMode="auto">
          <a:xfrm>
            <a:off x="149230" y="2933885"/>
            <a:ext cx="3034030" cy="1588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E:\фото гр. №7 семейный клуб\под 7. Космос\IMG_207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8"/>
          <a:stretch/>
        </p:blipFill>
        <p:spPr bwMode="auto">
          <a:xfrm>
            <a:off x="539552" y="4771176"/>
            <a:ext cx="1800200" cy="1970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2" y="2721938"/>
            <a:ext cx="2832521" cy="22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609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 Киселева</cp:lastModifiedBy>
  <cp:revision>36</cp:revision>
  <dcterms:created xsi:type="dcterms:W3CDTF">2016-06-20T10:31:08Z</dcterms:created>
  <dcterms:modified xsi:type="dcterms:W3CDTF">2016-06-23T10:54:30Z</dcterms:modified>
</cp:coreProperties>
</file>